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8" r:id="rId10"/>
    <p:sldId id="269" r:id="rId11"/>
    <p:sldId id="270" r:id="rId12"/>
    <p:sldId id="271" r:id="rId13"/>
    <p:sldId id="273" r:id="rId14"/>
    <p:sldId id="272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FFA8-D388-46D3-8E07-E1EC24E8A8E8}" type="datetimeFigureOut">
              <a:rPr lang="pt-PT" smtClean="0"/>
              <a:pPr/>
              <a:t>01-07-2012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FFA8-D388-46D3-8E07-E1EC24E8A8E8}" type="datetimeFigureOut">
              <a:rPr lang="pt-PT" smtClean="0"/>
              <a:pPr/>
              <a:t>01-07-2012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FFA8-D388-46D3-8E07-E1EC24E8A8E8}" type="datetimeFigureOut">
              <a:rPr lang="pt-PT" smtClean="0"/>
              <a:pPr/>
              <a:t>01-07-2012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FFA8-D388-46D3-8E07-E1EC24E8A8E8}" type="datetimeFigureOut">
              <a:rPr lang="pt-PT" smtClean="0"/>
              <a:pPr/>
              <a:t>01-07-2012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FFA8-D388-46D3-8E07-E1EC24E8A8E8}" type="datetimeFigureOut">
              <a:rPr lang="pt-PT" smtClean="0"/>
              <a:pPr/>
              <a:t>01-07-2012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FFA8-D388-46D3-8E07-E1EC24E8A8E8}" type="datetimeFigureOut">
              <a:rPr lang="pt-PT" smtClean="0"/>
              <a:pPr/>
              <a:t>01-07-2012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FFA8-D388-46D3-8E07-E1EC24E8A8E8}" type="datetimeFigureOut">
              <a:rPr lang="pt-PT" smtClean="0"/>
              <a:pPr/>
              <a:t>01-07-2012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FFA8-D388-46D3-8E07-E1EC24E8A8E8}" type="datetimeFigureOut">
              <a:rPr lang="pt-PT" smtClean="0"/>
              <a:pPr/>
              <a:t>01-07-2012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FFA8-D388-46D3-8E07-E1EC24E8A8E8}" type="datetimeFigureOut">
              <a:rPr lang="pt-PT" smtClean="0"/>
              <a:pPr/>
              <a:t>01-07-2012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FFA8-D388-46D3-8E07-E1EC24E8A8E8}" type="datetimeFigureOut">
              <a:rPr lang="pt-PT" smtClean="0"/>
              <a:pPr/>
              <a:t>01-07-2012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FFA8-D388-46D3-8E07-E1EC24E8A8E8}" type="datetimeFigureOut">
              <a:rPr lang="pt-PT" smtClean="0"/>
              <a:pPr/>
              <a:t>01-07-2012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CFFA8-D388-46D3-8E07-E1EC24E8A8E8}" type="datetimeFigureOut">
              <a:rPr lang="pt-PT" smtClean="0"/>
              <a:pPr/>
              <a:t>01-07-2012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solidFill>
            <a:schemeClr val="tx1"/>
          </a:solidFill>
        </p:spPr>
        <p:txBody>
          <a:bodyPr/>
          <a:lstStyle/>
          <a:p>
            <a:pPr algn="ctr">
              <a:buNone/>
            </a:pPr>
            <a:endParaRPr lang="pt-PT" sz="8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t-PT" sz="8000" dirty="0" smtClean="0">
                <a:solidFill>
                  <a:srgbClr val="FF0000"/>
                </a:solidFill>
              </a:rPr>
              <a:t>POWER POINT PARA OS ALUNOS</a:t>
            </a:r>
          </a:p>
          <a:p>
            <a:pPr algn="ctr">
              <a:buNone/>
            </a:pPr>
            <a:endParaRPr lang="pt-PT" sz="1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t-PT" sz="1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t-PT" sz="1600" b="1" dirty="0" smtClean="0">
                <a:solidFill>
                  <a:srgbClr val="FF0000"/>
                </a:solidFill>
              </a:rPr>
              <a:t>FONTE: NOESIS, Nº 81 (DESTACÁVEL) – com adaptações.</a:t>
            </a:r>
            <a:endParaRPr lang="pt-PT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23528" y="260648"/>
            <a:ext cx="8424936" cy="60016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pt-PT" sz="3200" dirty="0" smtClean="0"/>
              <a:t>	</a:t>
            </a:r>
          </a:p>
          <a:p>
            <a:endParaRPr lang="pt-PT" sz="3200" dirty="0"/>
          </a:p>
          <a:p>
            <a:r>
              <a:rPr lang="pt-PT" sz="3200" dirty="0" smtClean="0"/>
              <a:t>	</a:t>
            </a:r>
            <a:r>
              <a:rPr lang="pt-PT" sz="3200" b="1" dirty="0" smtClean="0"/>
              <a:t>Como </a:t>
            </a:r>
            <a:r>
              <a:rPr lang="pt-PT" sz="3200" b="1" dirty="0"/>
              <a:t>pudeste observar no exercício anterior, ao longo da evolução do português, já houve consoantes </a:t>
            </a:r>
            <a:r>
              <a:rPr lang="pt-PT" sz="3200" b="1" dirty="0" smtClean="0"/>
              <a:t>que desapareceram, porque</a:t>
            </a:r>
            <a:endParaRPr lang="pt-PT" sz="3200" b="1" dirty="0"/>
          </a:p>
          <a:p>
            <a:r>
              <a:rPr lang="pt-PT" sz="3200" b="1" dirty="0" smtClean="0"/>
              <a:t>________________________________________________________________________________(</a:t>
            </a:r>
            <a:r>
              <a:rPr lang="pt-PT" sz="3200" b="1" dirty="0"/>
              <a:t>preenche o espaço</a:t>
            </a:r>
            <a:r>
              <a:rPr lang="pt-PT" sz="3200" b="1" dirty="0" smtClean="0"/>
              <a:t>)</a:t>
            </a:r>
          </a:p>
          <a:p>
            <a:endParaRPr lang="pt-PT" sz="3200" dirty="0"/>
          </a:p>
          <a:p>
            <a:endParaRPr lang="pt-PT" sz="3200" dirty="0" smtClean="0"/>
          </a:p>
          <a:p>
            <a:endParaRPr lang="pt-PT" sz="3200" dirty="0"/>
          </a:p>
          <a:p>
            <a:endParaRPr lang="pt-P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pt-PT" sz="3200" b="1" dirty="0"/>
              <a:t>Escreve as palavras que se seguem, aplicando a regra “O que não se ouve não se escreve”: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pt-PT" b="1" dirty="0"/>
              <a:t>a) acção</a:t>
            </a:r>
          </a:p>
          <a:p>
            <a:r>
              <a:rPr lang="pt-PT" b="1" dirty="0"/>
              <a:t>b) projecto</a:t>
            </a:r>
          </a:p>
          <a:p>
            <a:r>
              <a:rPr lang="pt-PT" b="1" dirty="0"/>
              <a:t>c) seleccionar</a:t>
            </a:r>
          </a:p>
          <a:p>
            <a:r>
              <a:rPr lang="pt-PT" b="1" dirty="0"/>
              <a:t>d) accionar</a:t>
            </a:r>
          </a:p>
          <a:p>
            <a:r>
              <a:rPr lang="pt-PT" b="1" dirty="0"/>
              <a:t>e) contacto</a:t>
            </a:r>
          </a:p>
          <a:p>
            <a:r>
              <a:rPr lang="pt-PT" b="1" dirty="0"/>
              <a:t>f) </a:t>
            </a:r>
            <a:r>
              <a:rPr lang="pt-PT" b="1" dirty="0" smtClean="0"/>
              <a:t>adoptar</a:t>
            </a:r>
          </a:p>
          <a:p>
            <a:r>
              <a:rPr lang="pt-PT" b="1" dirty="0"/>
              <a:t>g) adopção</a:t>
            </a:r>
          </a:p>
          <a:p>
            <a:r>
              <a:rPr lang="pt-PT" b="1" dirty="0"/>
              <a:t>h) óptimo</a:t>
            </a:r>
          </a:p>
          <a:p>
            <a:r>
              <a:rPr lang="pt-PT" b="1" dirty="0"/>
              <a:t>i) opção</a:t>
            </a:r>
          </a:p>
          <a:p>
            <a:r>
              <a:rPr lang="pt-PT" b="1" dirty="0"/>
              <a:t>j) humidade</a:t>
            </a:r>
          </a:p>
          <a:p>
            <a:r>
              <a:rPr lang="pt-PT" b="1" dirty="0"/>
              <a:t>k) peremptório</a:t>
            </a:r>
          </a:p>
          <a:p>
            <a:r>
              <a:rPr lang="pt-PT" b="1" dirty="0"/>
              <a:t>l) assumpção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0" y="0"/>
            <a:ext cx="9144000" cy="827919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pt-PT" sz="3200" b="1" dirty="0" smtClean="0">
              <a:solidFill>
                <a:srgbClr val="FF0000"/>
              </a:solidFill>
            </a:endParaRPr>
          </a:p>
          <a:p>
            <a:endParaRPr lang="pt-PT" sz="3200" b="1" dirty="0">
              <a:solidFill>
                <a:srgbClr val="FF0000"/>
              </a:solidFill>
            </a:endParaRPr>
          </a:p>
          <a:p>
            <a:endParaRPr lang="pt-PT" sz="3200" b="1" dirty="0" smtClean="0">
              <a:solidFill>
                <a:srgbClr val="FF0000"/>
              </a:solidFill>
            </a:endParaRPr>
          </a:p>
          <a:p>
            <a:r>
              <a:rPr lang="pt-PT" sz="3600" b="1" dirty="0" smtClean="0">
                <a:solidFill>
                  <a:srgbClr val="FF0000"/>
                </a:solidFill>
              </a:rPr>
              <a:t>Conclusão</a:t>
            </a:r>
            <a:r>
              <a:rPr lang="pt-PT" sz="3600" b="1" dirty="0">
                <a:solidFill>
                  <a:srgbClr val="FF0000"/>
                </a:solidFill>
              </a:rPr>
              <a:t>: </a:t>
            </a:r>
            <a:r>
              <a:rPr lang="pt-PT" sz="4400" b="1" dirty="0"/>
              <a:t>as consoantes c (</a:t>
            </a:r>
            <a:r>
              <a:rPr lang="pt-PT" sz="4400" b="1" dirty="0" err="1"/>
              <a:t>cc</a:t>
            </a:r>
            <a:r>
              <a:rPr lang="pt-PT" sz="4400" b="1" dirty="0"/>
              <a:t>, </a:t>
            </a:r>
            <a:r>
              <a:rPr lang="pt-PT" sz="4400" b="1" dirty="0" err="1" smtClean="0"/>
              <a:t>cç</a:t>
            </a:r>
            <a:r>
              <a:rPr lang="pt-PT" sz="4400" b="1" dirty="0" smtClean="0"/>
              <a:t>, </a:t>
            </a:r>
            <a:r>
              <a:rPr lang="pt-PT" sz="4400" b="1" dirty="0" err="1"/>
              <a:t>ct</a:t>
            </a:r>
            <a:r>
              <a:rPr lang="pt-PT" sz="4400" b="1" dirty="0"/>
              <a:t>) e p (</a:t>
            </a:r>
            <a:r>
              <a:rPr lang="pt-PT" sz="4400" b="1" dirty="0" err="1"/>
              <a:t>pc</a:t>
            </a:r>
            <a:r>
              <a:rPr lang="pt-PT" sz="4400" b="1" dirty="0"/>
              <a:t>, </a:t>
            </a:r>
            <a:r>
              <a:rPr lang="pt-PT" sz="4400" b="1" dirty="0" err="1"/>
              <a:t>pç</a:t>
            </a:r>
            <a:r>
              <a:rPr lang="pt-PT" sz="4400" b="1" dirty="0"/>
              <a:t>, </a:t>
            </a:r>
            <a:r>
              <a:rPr lang="pt-PT" sz="4400" b="1" dirty="0" err="1"/>
              <a:t>pt</a:t>
            </a:r>
            <a:r>
              <a:rPr lang="pt-PT" sz="4400" b="1" dirty="0"/>
              <a:t>) que não se ouvem caem. Uma </a:t>
            </a:r>
            <a:r>
              <a:rPr lang="pt-PT" sz="4400" b="1" dirty="0" smtClean="0"/>
              <a:t>exceção </a:t>
            </a:r>
            <a:r>
              <a:rPr lang="pt-PT" sz="4400" b="1" dirty="0"/>
              <a:t>a esta regra </a:t>
            </a:r>
            <a:r>
              <a:rPr lang="pt-PT" sz="4400" b="1" dirty="0" smtClean="0"/>
              <a:t>de que </a:t>
            </a:r>
            <a:r>
              <a:rPr lang="pt-PT" sz="4400" b="1" dirty="0"/>
              <a:t>o que se não ouve se não escreve é o h inicial: habitante; húmido, etc</a:t>
            </a:r>
            <a:r>
              <a:rPr lang="pt-PT" sz="4400" b="1" dirty="0" smtClean="0"/>
              <a:t>.</a:t>
            </a:r>
          </a:p>
          <a:p>
            <a:endParaRPr lang="pt-PT" sz="3600" b="1" dirty="0"/>
          </a:p>
          <a:p>
            <a:endParaRPr lang="pt-PT" sz="3600" b="1" dirty="0" smtClean="0"/>
          </a:p>
          <a:p>
            <a:endParaRPr lang="pt-PT" sz="3600" b="1" dirty="0" smtClean="0"/>
          </a:p>
          <a:p>
            <a:endParaRPr lang="pt-PT" sz="3600" b="1" dirty="0"/>
          </a:p>
          <a:p>
            <a:endParaRPr lang="pt-PT" sz="3600" b="1" dirty="0" smtClean="0"/>
          </a:p>
          <a:p>
            <a:endParaRPr lang="pt-PT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pt-PT" b="1" dirty="0" smtClean="0"/>
              <a:t>A ACENTUAÇÃO</a:t>
            </a:r>
            <a:endParaRPr lang="pt-PT" b="1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90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08622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>
                          <a:solidFill>
                            <a:schemeClr val="bg1"/>
                          </a:solidFill>
                        </a:rPr>
                        <a:t>ACENTO</a:t>
                      </a:r>
                      <a:endParaRPr lang="pt-PT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CONTEXTO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EXEMPLO</a:t>
                      </a:r>
                      <a:endParaRPr lang="pt-PT" dirty="0"/>
                    </a:p>
                  </a:txBody>
                  <a:tcPr/>
                </a:tc>
              </a:tr>
              <a:tr h="608622">
                <a:tc rowSpan="4"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 algn="ctr"/>
                      <a:r>
                        <a:rPr lang="pt-PT" b="1" dirty="0" smtClean="0"/>
                        <a:t>DESAPARECE</a:t>
                      </a:r>
                      <a:endParaRPr lang="pt-P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-oi- em penúltima sílaba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Joia </a:t>
                      </a: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 Comboio já não tinha acento</a:t>
                      </a:r>
                      <a:endParaRPr lang="pt-PT" dirty="0"/>
                    </a:p>
                  </a:txBody>
                  <a:tcPr/>
                </a:tc>
              </a:tr>
              <a:tr h="1050498">
                <a:tc v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Verbos com duas vogais iguais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Creem </a:t>
                      </a: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 enjoo, voo, perdoo, já não tinham acento.</a:t>
                      </a:r>
                      <a:endParaRPr lang="pt-PT" dirty="0"/>
                    </a:p>
                  </a:txBody>
                  <a:tcPr/>
                </a:tc>
              </a:tr>
              <a:tr h="608622">
                <a:tc v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Verbos com qu ou gu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Adeque</a:t>
                      </a:r>
                      <a:endParaRPr lang="pt-PT" dirty="0"/>
                    </a:p>
                  </a:txBody>
                  <a:tcPr/>
                </a:tc>
              </a:tr>
              <a:tr h="608622">
                <a:tc v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Pára, pêlo, pêra; pólo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Para, pelo, pera; polo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pt-PT" b="1" dirty="0" smtClean="0"/>
              <a:t>A ACENTUAÇÃO</a:t>
            </a:r>
            <a:endParaRPr lang="pt-PT" b="1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75240" cy="3484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7620"/>
                <a:gridCol w="4037620"/>
              </a:tblGrid>
              <a:tr h="608622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ACENTO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EXEMPLOS</a:t>
                      </a:r>
                      <a:endParaRPr lang="pt-PT" dirty="0"/>
                    </a:p>
                  </a:txBody>
                  <a:tcPr/>
                </a:tc>
              </a:tr>
              <a:tr h="2876364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 algn="ctr"/>
                      <a:r>
                        <a:rPr lang="pt-PT" sz="2000" b="1" dirty="0" smtClean="0"/>
                        <a:t>MANTÉM-SE</a:t>
                      </a:r>
                      <a:endParaRPr lang="pt-P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 algn="ctr"/>
                      <a:r>
                        <a:rPr lang="pt-PT" sz="2400" dirty="0" smtClean="0"/>
                        <a:t>Pôr</a:t>
                      </a:r>
                    </a:p>
                    <a:p>
                      <a:pPr algn="ctr"/>
                      <a:r>
                        <a:rPr lang="pt-PT" sz="2400" dirty="0" smtClean="0"/>
                        <a:t>Pôde</a:t>
                      </a:r>
                      <a:endParaRPr lang="pt-PT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pt-PT" b="1" dirty="0" smtClean="0"/>
              <a:t>A ACENTUAÇÃO</a:t>
            </a:r>
            <a:endParaRPr lang="pt-PT" b="1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90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08622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ACENTO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Formas do pretérito perfeito do indicativo</a:t>
                      </a:r>
                    </a:p>
                    <a:p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verbos 1.ª conjugação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Presente conjuntivo verbo dar</a:t>
                      </a:r>
                      <a:endParaRPr lang="pt-PT" dirty="0"/>
                    </a:p>
                  </a:txBody>
                  <a:tcPr/>
                </a:tc>
              </a:tr>
              <a:tr h="2876364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 algn="ctr"/>
                      <a:r>
                        <a:rPr lang="pt-PT" b="1" dirty="0" smtClean="0"/>
                        <a:t>É</a:t>
                      </a:r>
                      <a:r>
                        <a:rPr lang="pt-PT" b="1" baseline="0" dirty="0" smtClean="0"/>
                        <a:t> FACULTATIVO</a:t>
                      </a:r>
                      <a:endParaRPr lang="pt-P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Louvámos/louvamos</a:t>
                      </a:r>
                      <a:endParaRPr lang="pt-PT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Dêmos/demos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pt-PT" sz="3200" b="1" dirty="0" smtClean="0"/>
              <a:t>Indica as palavras </a:t>
            </a:r>
            <a:r>
              <a:rPr lang="pt-PT" sz="3200" b="1" dirty="0"/>
              <a:t>que estão certas, segundo </a:t>
            </a:r>
            <a:r>
              <a:rPr lang="pt-PT" sz="3200" b="1" dirty="0" smtClean="0"/>
              <a:t>o novo </a:t>
            </a:r>
            <a:r>
              <a:rPr lang="pt-PT" sz="3200" b="1" dirty="0"/>
              <a:t>acordo ortográfico: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pt-PT" dirty="0" err="1"/>
              <a:t>Boia</a:t>
            </a:r>
            <a:r>
              <a:rPr lang="pt-PT" dirty="0"/>
              <a:t> </a:t>
            </a:r>
            <a:r>
              <a:rPr lang="pt-PT" dirty="0" smtClean="0"/>
              <a:t>                                    Comboio</a:t>
            </a:r>
            <a:endParaRPr lang="pt-PT" dirty="0"/>
          </a:p>
          <a:p>
            <a:r>
              <a:rPr lang="pt-PT" dirty="0"/>
              <a:t>Paranóia </a:t>
            </a:r>
            <a:r>
              <a:rPr lang="pt-PT" dirty="0" smtClean="0"/>
              <a:t>                             Lêem</a:t>
            </a:r>
            <a:endParaRPr lang="pt-PT" dirty="0"/>
          </a:p>
          <a:p>
            <a:r>
              <a:rPr lang="pt-PT" dirty="0"/>
              <a:t>Vêm </a:t>
            </a:r>
            <a:r>
              <a:rPr lang="pt-PT" dirty="0" smtClean="0"/>
              <a:t>                                     </a:t>
            </a:r>
            <a:r>
              <a:rPr lang="pt-PT" dirty="0" err="1" smtClean="0"/>
              <a:t>Deem</a:t>
            </a:r>
            <a:endParaRPr lang="pt-PT" dirty="0"/>
          </a:p>
          <a:p>
            <a:r>
              <a:rPr lang="pt-PT" dirty="0"/>
              <a:t>Para (verbo) </a:t>
            </a:r>
            <a:r>
              <a:rPr lang="pt-PT" dirty="0" smtClean="0"/>
              <a:t>                       Pêlo</a:t>
            </a:r>
            <a:endParaRPr lang="pt-PT" dirty="0"/>
          </a:p>
          <a:p>
            <a:r>
              <a:rPr lang="pt-PT" dirty="0"/>
              <a:t>Por (verbo) </a:t>
            </a:r>
            <a:r>
              <a:rPr lang="pt-PT" dirty="0" smtClean="0"/>
              <a:t>                        Afinámos</a:t>
            </a:r>
            <a:endParaRPr lang="pt-PT" dirty="0"/>
          </a:p>
          <a:p>
            <a:r>
              <a:rPr lang="pt-PT" dirty="0"/>
              <a:t>Girassóis </a:t>
            </a:r>
            <a:r>
              <a:rPr lang="pt-PT" dirty="0" smtClean="0"/>
              <a:t>                            Averigúe</a:t>
            </a:r>
            <a:endParaRPr lang="pt-PT" dirty="0"/>
          </a:p>
          <a:p>
            <a:r>
              <a:rPr lang="pt-PT" dirty="0" err="1"/>
              <a:t>Veem</a:t>
            </a:r>
            <a:r>
              <a:rPr lang="pt-PT" dirty="0"/>
              <a:t> </a:t>
            </a:r>
            <a:r>
              <a:rPr lang="pt-PT" dirty="0" smtClean="0"/>
              <a:t>                                  Enjoo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pt-PT" b="1" dirty="0"/>
              <a:t>Acentua o texto seguinte, tendo em conta as normas do acordo: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endParaRPr lang="pt-PT" dirty="0" smtClean="0"/>
          </a:p>
          <a:p>
            <a:pPr>
              <a:buNone/>
            </a:pPr>
            <a:r>
              <a:rPr lang="pt-PT" dirty="0"/>
              <a:t>	</a:t>
            </a:r>
            <a:r>
              <a:rPr lang="pt-PT" dirty="0" smtClean="0"/>
              <a:t>	O </a:t>
            </a:r>
            <a:r>
              <a:rPr lang="pt-PT" dirty="0"/>
              <a:t>João e o amigo leem corretamente, embora não saibam por os acentos certos nas palavras. Ainda mal </a:t>
            </a:r>
            <a:r>
              <a:rPr lang="pt-PT" dirty="0" smtClean="0"/>
              <a:t>sabem escrever </a:t>
            </a:r>
            <a:r>
              <a:rPr lang="pt-PT" dirty="0"/>
              <a:t>e enfrent</a:t>
            </a:r>
            <a:r>
              <a:rPr lang="pt-PT" i="1" dirty="0"/>
              <a:t>ar a escrita, para eles, e um </a:t>
            </a:r>
            <a:r>
              <a:rPr lang="pt-PT" i="1" dirty="0" err="1"/>
              <a:t>exercicio</a:t>
            </a:r>
            <a:r>
              <a:rPr lang="pt-PT" i="1" dirty="0"/>
              <a:t> tão </a:t>
            </a:r>
            <a:r>
              <a:rPr lang="pt-PT" i="1" dirty="0" err="1"/>
              <a:t>heroico</a:t>
            </a:r>
            <a:r>
              <a:rPr lang="pt-PT" i="1" dirty="0"/>
              <a:t> como se enfrentassem uma enorme jiboia.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pt-PT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 HÍFEN</a:t>
            </a:r>
            <a:endParaRPr lang="pt-PT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43192" cy="3773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768"/>
                <a:gridCol w="3816424"/>
              </a:tblGrid>
              <a:tr h="636097">
                <a:tc gridSpan="2">
                  <a:txBody>
                    <a:bodyPr/>
                    <a:lstStyle/>
                    <a:p>
                      <a:pPr algn="ctr"/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Palavras formadas por composição: são poucas as alterações</a:t>
                      </a:r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2038997"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Regra geral: mantém-se a grafia actual (de 1945)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Passam a escrever-se sem hífen quando já se perdeu noção de composição</a:t>
                      </a: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(como já acontecia com girassol).</a:t>
                      </a:r>
                      <a:endParaRPr lang="pt-PT" dirty="0"/>
                    </a:p>
                  </a:txBody>
                  <a:tcPr/>
                </a:tc>
              </a:tr>
              <a:tr h="1097922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Ex.: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navio-escola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ano-luz;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Ex.: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Mandachuva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paraquedas;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paraquedista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pt-PT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 HÍFEN</a:t>
            </a:r>
            <a:endParaRPr lang="pt-PT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404249"/>
          <a:ext cx="7643192" cy="4184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768"/>
                <a:gridCol w="381642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Palavras formadas por derivação: regra geral o hífen desaparece</a:t>
                      </a:r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Exceções: hífen mantém-se</a:t>
                      </a:r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 a mesma letra no fim do prefixo e no início da palavra.</a:t>
                      </a: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 Exceção – os prefixos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ligam-se sempre (mesmo quando repete vogal)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super-rigoroso; contra-ataque; Reeleito; preestabelecer;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coocorrência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endParaRPr lang="pt-PT" dirty="0"/>
                    </a:p>
                  </a:txBody>
                  <a:tcPr/>
                </a:tc>
              </a:tr>
              <a:tr h="169808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Quando a palavra começa por h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super-homem</a:t>
                      </a:r>
                      <a:endParaRPr lang="pt-PT" dirty="0"/>
                    </a:p>
                  </a:txBody>
                  <a:tcPr/>
                </a:tc>
              </a:tr>
              <a:tr h="169808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 prefixos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circum-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pan-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quando a palavra começa com m, n, ou vogal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circum-navegação; pan-americano</a:t>
                      </a:r>
                      <a:endParaRPr lang="pt-PT" dirty="0"/>
                    </a:p>
                  </a:txBody>
                  <a:tcPr/>
                </a:tc>
              </a:tr>
              <a:tr h="974431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 pré, pós, pró e ex (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=anterior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pré-aviso;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pró-acordo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ex-presidente 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ATIVIDADES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pt-PT" dirty="0" smtClean="0"/>
              <a:t>Repara na seguinte placa que existe no Porto, escrita antes da reforma ortográfica de 1911:</a:t>
            </a:r>
          </a:p>
          <a:p>
            <a:r>
              <a:rPr lang="pt-PT" dirty="0" smtClean="0"/>
              <a:t>Reescreve o texto, adequando-o à forma como escreves hoje.</a:t>
            </a:r>
            <a:endParaRPr lang="pt-PT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3312367" cy="282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ângulo 5"/>
          <p:cNvSpPr/>
          <p:nvPr/>
        </p:nvSpPr>
        <p:spPr>
          <a:xfrm>
            <a:off x="827584" y="4813994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000" dirty="0"/>
              <a:t>Foto de Manuel de Sousa, disponível </a:t>
            </a:r>
            <a:r>
              <a:rPr lang="pt-PT" sz="1000" dirty="0" smtClean="0"/>
              <a:t>em http</a:t>
            </a:r>
            <a:r>
              <a:rPr lang="pt-PT" sz="1000" dirty="0"/>
              <a:t>://</a:t>
            </a:r>
            <a:r>
              <a:rPr lang="pt-PT" sz="1000" dirty="0" smtClean="0"/>
              <a:t>pt.wikipedia.org</a:t>
            </a:r>
            <a:endParaRPr lang="pt-PT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pt-PT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 HÍFEN</a:t>
            </a:r>
            <a:endParaRPr lang="pt-PT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43192" cy="2620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768"/>
                <a:gridCol w="381642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Outros: verbo haver e preposição de</a:t>
                      </a:r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2250048">
                <a:tc>
                  <a:txBody>
                    <a:bodyPr/>
                    <a:lstStyle/>
                    <a:p>
                      <a:endParaRPr lang="pt-PT" sz="1800" i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 verbo haver perde o hífen e dá origem a duas palavras separadas</a:t>
                      </a:r>
                      <a:endParaRPr lang="pt-PT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há de; hei de. 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pt-PT" b="1" dirty="0" smtClean="0"/>
              <a:t>Indica as palavras </a:t>
            </a:r>
            <a:r>
              <a:rPr lang="pt-PT" b="1" dirty="0"/>
              <a:t>que </a:t>
            </a:r>
            <a:r>
              <a:rPr lang="pt-PT" b="1" dirty="0" smtClean="0"/>
              <a:t>não estão </a:t>
            </a:r>
            <a:r>
              <a:rPr lang="pt-PT" b="1" dirty="0"/>
              <a:t>adequadas ao novo acordo: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pt-PT" dirty="0"/>
              <a:t>Pós-tónica </a:t>
            </a:r>
            <a:r>
              <a:rPr lang="pt-PT" dirty="0" smtClean="0"/>
              <a:t>                                                  </a:t>
            </a:r>
            <a:r>
              <a:rPr lang="pt-PT" dirty="0" err="1" smtClean="0"/>
              <a:t>Pos-pôr</a:t>
            </a:r>
            <a:endParaRPr lang="pt-PT" dirty="0"/>
          </a:p>
          <a:p>
            <a:r>
              <a:rPr lang="pt-PT" dirty="0"/>
              <a:t>Cooperação </a:t>
            </a:r>
            <a:r>
              <a:rPr lang="pt-PT" dirty="0" smtClean="0"/>
              <a:t>                                               Microondas</a:t>
            </a:r>
            <a:endParaRPr lang="pt-PT" dirty="0"/>
          </a:p>
          <a:p>
            <a:r>
              <a:rPr lang="pt-PT" dirty="0" err="1"/>
              <a:t>Retro-visor</a:t>
            </a:r>
            <a:r>
              <a:rPr lang="pt-PT" dirty="0"/>
              <a:t> </a:t>
            </a:r>
            <a:r>
              <a:rPr lang="pt-PT" dirty="0" smtClean="0"/>
              <a:t>                                                 Ultra-rápido</a:t>
            </a:r>
            <a:endParaRPr lang="pt-PT" dirty="0"/>
          </a:p>
          <a:p>
            <a:r>
              <a:rPr lang="pt-PT" dirty="0"/>
              <a:t>Hiper-realista </a:t>
            </a:r>
            <a:r>
              <a:rPr lang="pt-PT" dirty="0" smtClean="0"/>
              <a:t>                                             Hiper-mercado</a:t>
            </a:r>
            <a:endParaRPr lang="pt-PT" dirty="0"/>
          </a:p>
          <a:p>
            <a:r>
              <a:rPr lang="pt-PT" dirty="0" err="1"/>
              <a:t>Circumambiente</a:t>
            </a:r>
            <a:r>
              <a:rPr lang="pt-PT" dirty="0"/>
              <a:t> </a:t>
            </a:r>
            <a:r>
              <a:rPr lang="pt-PT" dirty="0" smtClean="0"/>
              <a:t>                                        </a:t>
            </a:r>
            <a:r>
              <a:rPr lang="pt-PT" dirty="0" err="1" smtClean="0"/>
              <a:t>Segundafeira</a:t>
            </a:r>
            <a:endParaRPr lang="pt-PT" dirty="0"/>
          </a:p>
          <a:p>
            <a:r>
              <a:rPr lang="pt-PT" dirty="0"/>
              <a:t>Anti-higiénico </a:t>
            </a:r>
            <a:r>
              <a:rPr lang="pt-PT" dirty="0" smtClean="0"/>
              <a:t>                                             Anti-religioso</a:t>
            </a:r>
            <a:endParaRPr lang="pt-PT" dirty="0"/>
          </a:p>
          <a:p>
            <a:r>
              <a:rPr lang="pt-PT" dirty="0"/>
              <a:t>Anti-inflamatório </a:t>
            </a:r>
            <a:r>
              <a:rPr lang="pt-PT" dirty="0" smtClean="0"/>
              <a:t>                                       Mal-educado</a:t>
            </a:r>
            <a:endParaRPr lang="pt-PT" dirty="0"/>
          </a:p>
          <a:p>
            <a:r>
              <a:rPr lang="pt-PT" dirty="0"/>
              <a:t>Mal-humorado </a:t>
            </a:r>
            <a:r>
              <a:rPr lang="pt-PT" dirty="0" smtClean="0"/>
              <a:t>                                           Há-de</a:t>
            </a:r>
            <a:endParaRPr lang="pt-PT" dirty="0"/>
          </a:p>
          <a:p>
            <a:r>
              <a:rPr lang="pt-PT" dirty="0"/>
              <a:t>Mini-saia </a:t>
            </a:r>
            <a:r>
              <a:rPr lang="pt-PT" dirty="0" smtClean="0"/>
              <a:t>                                                     Malvisto</a:t>
            </a:r>
            <a:endParaRPr lang="pt-PT" dirty="0"/>
          </a:p>
          <a:p>
            <a:r>
              <a:rPr lang="pt-PT" dirty="0"/>
              <a:t>Bem-visto </a:t>
            </a:r>
            <a:r>
              <a:rPr lang="pt-PT" dirty="0" smtClean="0"/>
              <a:t>                                                    </a:t>
            </a:r>
            <a:r>
              <a:rPr lang="pt-PT" dirty="0" err="1" smtClean="0"/>
              <a:t>Sub-vinte</a:t>
            </a:r>
            <a:endParaRPr lang="pt-PT" dirty="0"/>
          </a:p>
          <a:p>
            <a:r>
              <a:rPr lang="pt-PT" dirty="0" smtClean="0"/>
              <a:t>Pré-aviso                                                      Cor de rosa;</a:t>
            </a:r>
            <a:endParaRPr lang="pt-PT" dirty="0"/>
          </a:p>
          <a:p>
            <a:r>
              <a:rPr lang="pt-PT" dirty="0"/>
              <a:t>Auto-avaliação </a:t>
            </a:r>
            <a:r>
              <a:rPr lang="pt-PT" dirty="0" smtClean="0"/>
              <a:t>                                           Sem-abrigo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pt-PT" b="1" dirty="0" smtClean="0"/>
              <a:t>As palavras</a:t>
            </a:r>
            <a:r>
              <a:rPr lang="pt-PT" b="1" dirty="0"/>
              <a:t> </a:t>
            </a:r>
            <a:r>
              <a:rPr lang="pt-PT" b="1" dirty="0" smtClean="0"/>
              <a:t>a negrito foram corrigidas: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pt-PT" dirty="0"/>
              <a:t>Pós-tónica </a:t>
            </a:r>
            <a:r>
              <a:rPr lang="pt-PT" dirty="0" smtClean="0"/>
              <a:t>                                                  </a:t>
            </a:r>
            <a:r>
              <a:rPr lang="pt-PT" dirty="0" err="1" smtClean="0"/>
              <a:t>Pos-pôr</a:t>
            </a:r>
            <a:endParaRPr lang="pt-PT" dirty="0"/>
          </a:p>
          <a:p>
            <a:r>
              <a:rPr lang="pt-PT" dirty="0"/>
              <a:t>Cooperação </a:t>
            </a:r>
            <a:r>
              <a:rPr lang="pt-PT" dirty="0" smtClean="0"/>
              <a:t>                                               Microondas</a:t>
            </a:r>
            <a:endParaRPr lang="pt-PT" dirty="0"/>
          </a:p>
          <a:p>
            <a:r>
              <a:rPr lang="pt-PT" b="1" dirty="0" smtClean="0"/>
              <a:t>Retrovisor  </a:t>
            </a:r>
            <a:r>
              <a:rPr lang="pt-PT" dirty="0" smtClean="0"/>
              <a:t>                                                 </a:t>
            </a:r>
            <a:r>
              <a:rPr lang="pt-PT" b="1" dirty="0" err="1" smtClean="0"/>
              <a:t>Ultrarrápido</a:t>
            </a:r>
            <a:endParaRPr lang="pt-PT" b="1" dirty="0"/>
          </a:p>
          <a:p>
            <a:r>
              <a:rPr lang="pt-PT" dirty="0"/>
              <a:t>Hiper-realista </a:t>
            </a:r>
            <a:r>
              <a:rPr lang="pt-PT" dirty="0" smtClean="0"/>
              <a:t>                                             </a:t>
            </a:r>
            <a:r>
              <a:rPr lang="pt-PT" b="1" dirty="0" smtClean="0"/>
              <a:t>Hipermercado</a:t>
            </a:r>
            <a:endParaRPr lang="pt-PT" b="1" dirty="0"/>
          </a:p>
          <a:p>
            <a:r>
              <a:rPr lang="pt-PT" b="1" dirty="0" err="1" smtClean="0"/>
              <a:t>Circum-ambiente</a:t>
            </a:r>
            <a:r>
              <a:rPr lang="pt-PT" b="1" dirty="0" smtClean="0"/>
              <a:t> </a:t>
            </a:r>
            <a:r>
              <a:rPr lang="pt-PT" dirty="0" smtClean="0"/>
              <a:t>                                      </a:t>
            </a:r>
            <a:r>
              <a:rPr lang="pt-PT" b="1" dirty="0" smtClean="0"/>
              <a:t>Segunda-feira</a:t>
            </a:r>
            <a:endParaRPr lang="pt-PT" b="1" dirty="0"/>
          </a:p>
          <a:p>
            <a:r>
              <a:rPr lang="pt-PT" dirty="0"/>
              <a:t>Anti-higiénico </a:t>
            </a:r>
            <a:r>
              <a:rPr lang="pt-PT" dirty="0" smtClean="0"/>
              <a:t>                                             </a:t>
            </a:r>
            <a:r>
              <a:rPr lang="pt-PT" b="1" dirty="0" err="1" smtClean="0"/>
              <a:t>Antirreligioso</a:t>
            </a:r>
            <a:endParaRPr lang="pt-PT" b="1" dirty="0"/>
          </a:p>
          <a:p>
            <a:r>
              <a:rPr lang="pt-PT" dirty="0"/>
              <a:t>Anti-inflamatório </a:t>
            </a:r>
            <a:r>
              <a:rPr lang="pt-PT" dirty="0" smtClean="0"/>
              <a:t>                                       Mal-educado</a:t>
            </a:r>
            <a:endParaRPr lang="pt-PT" dirty="0"/>
          </a:p>
          <a:p>
            <a:r>
              <a:rPr lang="pt-PT" dirty="0"/>
              <a:t>Mal-humorado </a:t>
            </a:r>
            <a:r>
              <a:rPr lang="pt-PT" dirty="0" smtClean="0"/>
              <a:t>                                           </a:t>
            </a:r>
            <a:r>
              <a:rPr lang="pt-PT" b="1" dirty="0" smtClean="0"/>
              <a:t>Há de</a:t>
            </a:r>
            <a:endParaRPr lang="pt-PT" b="1" dirty="0"/>
          </a:p>
          <a:p>
            <a:r>
              <a:rPr lang="pt-PT" b="1" dirty="0" smtClean="0"/>
              <a:t>Minissaia  </a:t>
            </a:r>
            <a:r>
              <a:rPr lang="pt-PT" dirty="0" smtClean="0"/>
              <a:t>                                                    Malvisto</a:t>
            </a:r>
            <a:endParaRPr lang="pt-PT" dirty="0"/>
          </a:p>
          <a:p>
            <a:r>
              <a:rPr lang="pt-PT" dirty="0" smtClean="0"/>
              <a:t>Bem-visto                                                     </a:t>
            </a:r>
            <a:r>
              <a:rPr lang="pt-PT" dirty="0" err="1" smtClean="0"/>
              <a:t>Sub-vinte</a:t>
            </a:r>
            <a:endParaRPr lang="pt-PT" dirty="0"/>
          </a:p>
          <a:p>
            <a:r>
              <a:rPr lang="pt-PT" dirty="0" smtClean="0"/>
              <a:t>Pré-aviso                                                      </a:t>
            </a:r>
            <a:r>
              <a:rPr lang="pt-PT" b="1" dirty="0" smtClean="0"/>
              <a:t>Cor-de-rosa</a:t>
            </a:r>
            <a:endParaRPr lang="pt-PT" b="1" dirty="0"/>
          </a:p>
          <a:p>
            <a:r>
              <a:rPr lang="pt-PT" b="1" dirty="0" smtClean="0"/>
              <a:t>Autoavaliação  </a:t>
            </a:r>
            <a:r>
              <a:rPr lang="pt-PT" dirty="0" smtClean="0"/>
              <a:t>                                           Sem-abrigo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0" y="0"/>
            <a:ext cx="9144000" cy="1089529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pt-PT" dirty="0" smtClean="0"/>
              <a:t>	Tens </a:t>
            </a:r>
            <a:r>
              <a:rPr lang="pt-PT" dirty="0"/>
              <a:t>a seguir uma lista de palavras com a grafia anterior a 1911 (retiradas do </a:t>
            </a:r>
            <a:r>
              <a:rPr lang="pt-PT" i="1" dirty="0"/>
              <a:t>Dicionário Lacerda de 1858). Escreve </a:t>
            </a:r>
            <a:r>
              <a:rPr lang="pt-PT" i="1" dirty="0" smtClean="0"/>
              <a:t>essas </a:t>
            </a:r>
            <a:r>
              <a:rPr lang="pt-PT" dirty="0" smtClean="0"/>
              <a:t>mesmas </a:t>
            </a:r>
            <a:r>
              <a:rPr lang="pt-PT" dirty="0"/>
              <a:t>palavras com a grafia actual</a:t>
            </a:r>
            <a:r>
              <a:rPr lang="pt-PT" dirty="0" smtClean="0"/>
              <a:t>:</a:t>
            </a:r>
          </a:p>
          <a:p>
            <a:endParaRPr lang="pt-PT" dirty="0" smtClean="0"/>
          </a:p>
          <a:p>
            <a:pPr algn="ctr"/>
            <a:r>
              <a:rPr lang="pt-PT" b="1" dirty="0" err="1" smtClean="0"/>
              <a:t>Agglutinar</a:t>
            </a:r>
            <a:r>
              <a:rPr lang="pt-PT" b="1" dirty="0" smtClean="0"/>
              <a:t>         </a:t>
            </a:r>
            <a:r>
              <a:rPr lang="pt-PT" b="1" dirty="0" err="1" smtClean="0"/>
              <a:t>Alchimista</a:t>
            </a:r>
            <a:r>
              <a:rPr lang="pt-PT" b="1" dirty="0" smtClean="0"/>
              <a:t>    </a:t>
            </a:r>
            <a:r>
              <a:rPr lang="pt-PT" b="1" dirty="0" err="1" smtClean="0"/>
              <a:t>Céllula</a:t>
            </a:r>
            <a:r>
              <a:rPr lang="pt-PT" b="1" dirty="0" smtClean="0"/>
              <a:t>    </a:t>
            </a:r>
            <a:r>
              <a:rPr lang="pt-PT" b="1" dirty="0" err="1" smtClean="0"/>
              <a:t>Chapeo</a:t>
            </a:r>
            <a:endParaRPr lang="pt-PT" b="1" dirty="0" smtClean="0"/>
          </a:p>
          <a:p>
            <a:pPr algn="ctr"/>
            <a:endParaRPr lang="pt-PT" b="1" dirty="0" smtClean="0"/>
          </a:p>
          <a:p>
            <a:pPr algn="ctr"/>
            <a:endParaRPr lang="pt-PT" b="1" dirty="0" smtClean="0"/>
          </a:p>
          <a:p>
            <a:pPr algn="ctr"/>
            <a:endParaRPr lang="pt-PT" b="1" dirty="0" smtClean="0"/>
          </a:p>
          <a:p>
            <a:pPr algn="ctr"/>
            <a:r>
              <a:rPr lang="pt-PT" b="1" dirty="0" err="1" smtClean="0"/>
              <a:t>Chirurgia</a:t>
            </a:r>
            <a:r>
              <a:rPr lang="pt-PT" b="1" dirty="0" smtClean="0"/>
              <a:t>          </a:t>
            </a:r>
            <a:r>
              <a:rPr lang="pt-PT" b="1" dirty="0" err="1" smtClean="0"/>
              <a:t>Damnificado</a:t>
            </a:r>
            <a:r>
              <a:rPr lang="pt-PT" b="1" dirty="0" smtClean="0"/>
              <a:t>     </a:t>
            </a:r>
            <a:r>
              <a:rPr lang="pt-PT" b="1" dirty="0" err="1" smtClean="0"/>
              <a:t>Estylo</a:t>
            </a:r>
            <a:r>
              <a:rPr lang="pt-PT" b="1" dirty="0"/>
              <a:t> </a:t>
            </a:r>
            <a:r>
              <a:rPr lang="pt-PT" b="1" dirty="0" smtClean="0"/>
              <a:t>     </a:t>
            </a:r>
          </a:p>
          <a:p>
            <a:pPr algn="ctr"/>
            <a:endParaRPr lang="pt-PT" b="1" dirty="0"/>
          </a:p>
          <a:p>
            <a:pPr algn="ctr"/>
            <a:endParaRPr lang="pt-PT" b="1" dirty="0" smtClean="0"/>
          </a:p>
          <a:p>
            <a:pPr algn="ctr"/>
            <a:endParaRPr lang="pt-PT" b="1" dirty="0"/>
          </a:p>
          <a:p>
            <a:pPr algn="ctr"/>
            <a:endParaRPr lang="pt-PT" b="1" dirty="0" smtClean="0"/>
          </a:p>
          <a:p>
            <a:pPr algn="ctr"/>
            <a:r>
              <a:rPr lang="pt-PT" b="1" dirty="0" err="1" smtClean="0"/>
              <a:t>Hombro</a:t>
            </a:r>
            <a:r>
              <a:rPr lang="pt-PT" b="1" dirty="0" smtClean="0"/>
              <a:t>             </a:t>
            </a:r>
            <a:r>
              <a:rPr lang="pt-PT" b="1" dirty="0" err="1" smtClean="0"/>
              <a:t>Hibérico</a:t>
            </a:r>
            <a:r>
              <a:rPr lang="pt-PT" b="1" dirty="0" smtClean="0"/>
              <a:t>          </a:t>
            </a:r>
            <a:r>
              <a:rPr lang="pt-PT" b="1" dirty="0" err="1" smtClean="0"/>
              <a:t>Immóvel</a:t>
            </a:r>
            <a:r>
              <a:rPr lang="pt-PT" b="1" dirty="0" smtClean="0"/>
              <a:t>     </a:t>
            </a:r>
          </a:p>
          <a:p>
            <a:pPr algn="ctr"/>
            <a:endParaRPr lang="pt-PT" b="1" dirty="0"/>
          </a:p>
          <a:p>
            <a:pPr algn="ctr"/>
            <a:endParaRPr lang="pt-PT" b="1" dirty="0" smtClean="0"/>
          </a:p>
          <a:p>
            <a:pPr algn="ctr"/>
            <a:endParaRPr lang="pt-PT" b="1" dirty="0"/>
          </a:p>
          <a:p>
            <a:pPr algn="ctr"/>
            <a:endParaRPr lang="pt-PT" b="1" dirty="0" smtClean="0"/>
          </a:p>
          <a:p>
            <a:pPr algn="ctr"/>
            <a:endParaRPr lang="pt-PT" b="1" dirty="0"/>
          </a:p>
          <a:p>
            <a:pPr algn="ctr"/>
            <a:r>
              <a:rPr lang="pt-PT" b="1" dirty="0" err="1" smtClean="0"/>
              <a:t>Propheta</a:t>
            </a:r>
            <a:r>
              <a:rPr lang="pt-PT" b="1" dirty="0" smtClean="0"/>
              <a:t>        </a:t>
            </a:r>
            <a:r>
              <a:rPr lang="pt-PT" b="1" dirty="0" err="1" smtClean="0"/>
              <a:t>Retrahir</a:t>
            </a:r>
            <a:endParaRPr lang="pt-PT" b="1" dirty="0" smtClean="0"/>
          </a:p>
          <a:p>
            <a:endParaRPr lang="pt-PT" sz="1200" dirty="0" smtClean="0"/>
          </a:p>
          <a:p>
            <a:endParaRPr lang="pt-PT" sz="1000" dirty="0"/>
          </a:p>
          <a:p>
            <a:endParaRPr lang="pt-PT" sz="1000" dirty="0" smtClean="0"/>
          </a:p>
          <a:p>
            <a:endParaRPr lang="pt-PT" sz="1000" dirty="0" smtClean="0"/>
          </a:p>
          <a:p>
            <a:endParaRPr lang="pt-PT" sz="1000" dirty="0"/>
          </a:p>
          <a:p>
            <a:endParaRPr lang="pt-PT" sz="1000" dirty="0" smtClean="0"/>
          </a:p>
          <a:p>
            <a:endParaRPr lang="pt-PT" sz="1000" dirty="0" smtClean="0"/>
          </a:p>
          <a:p>
            <a:endParaRPr lang="pt-PT" dirty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539552" y="404664"/>
            <a:ext cx="8352928" cy="563231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pt-PT" sz="2400" dirty="0" smtClean="0"/>
          </a:p>
          <a:p>
            <a:pPr algn="ctr"/>
            <a:r>
              <a:rPr lang="pt-PT" sz="2400" b="1" dirty="0" smtClean="0">
                <a:solidFill>
                  <a:srgbClr val="FF0000"/>
                </a:solidFill>
              </a:rPr>
              <a:t>CONCLUSÃO</a:t>
            </a:r>
            <a:endParaRPr lang="pt-PT" sz="2400" b="1" dirty="0">
              <a:solidFill>
                <a:srgbClr val="FF0000"/>
              </a:solidFill>
            </a:endParaRPr>
          </a:p>
          <a:p>
            <a:endParaRPr lang="pt-PT" sz="2400" dirty="0" smtClean="0"/>
          </a:p>
          <a:p>
            <a:endParaRPr lang="pt-PT" sz="2400" dirty="0"/>
          </a:p>
          <a:p>
            <a:r>
              <a:rPr lang="pt-PT" sz="2400" dirty="0" smtClean="0"/>
              <a:t>	Enquanto </a:t>
            </a:r>
            <a:r>
              <a:rPr lang="pt-PT" sz="2400" dirty="0"/>
              <a:t>língua viva, o português está em constante mudança.</a:t>
            </a:r>
          </a:p>
          <a:p>
            <a:r>
              <a:rPr lang="pt-PT" sz="2400" dirty="0" smtClean="0"/>
              <a:t>	Em </a:t>
            </a:r>
            <a:r>
              <a:rPr lang="pt-PT" sz="2400" dirty="0"/>
              <a:t>alguns momentos específicos, as mudanças são mais visíveis porque são organizadas e sistematizadas, o que, </a:t>
            </a:r>
            <a:r>
              <a:rPr lang="pt-PT" sz="2400" dirty="0" smtClean="0"/>
              <a:t>por vezes</a:t>
            </a:r>
            <a:r>
              <a:rPr lang="pt-PT" sz="2400" dirty="0"/>
              <a:t>, provoca a reação das pessoas</a:t>
            </a:r>
            <a:r>
              <a:rPr lang="pt-PT" sz="2400" dirty="0" smtClean="0"/>
              <a:t>.</a:t>
            </a:r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/>
          </a:p>
          <a:p>
            <a:endParaRPr lang="pt-P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0" y="-171400"/>
            <a:ext cx="9828584" cy="7848302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endParaRPr lang="pt-PT" sz="3600" dirty="0" smtClean="0"/>
          </a:p>
          <a:p>
            <a:endParaRPr lang="pt-PT" sz="3600" dirty="0"/>
          </a:p>
          <a:p>
            <a:pPr algn="ctr"/>
            <a:r>
              <a:rPr lang="pt-PT" sz="3600" b="1" dirty="0" smtClean="0"/>
              <a:t>O ACORDO ORTOGRÁFICO DE 1990</a:t>
            </a:r>
          </a:p>
          <a:p>
            <a:endParaRPr lang="pt-PT" sz="3600" dirty="0" smtClean="0"/>
          </a:p>
          <a:p>
            <a:r>
              <a:rPr lang="pt-PT" sz="3600" dirty="0" smtClean="0"/>
              <a:t>	O </a:t>
            </a:r>
            <a:r>
              <a:rPr lang="pt-PT" sz="3600" dirty="0"/>
              <a:t>acordo ortográfico de 1990 prevê algumas mudanças. A seguir vais encontrar </a:t>
            </a:r>
            <a:r>
              <a:rPr lang="pt-PT" sz="3600" dirty="0" smtClean="0"/>
              <a:t>referência às </a:t>
            </a:r>
            <a:r>
              <a:rPr lang="pt-PT" sz="3600" dirty="0"/>
              <a:t>mais significativas na norma portuguesa</a:t>
            </a:r>
            <a:r>
              <a:rPr lang="pt-PT" sz="3600" dirty="0" smtClean="0"/>
              <a:t>.</a:t>
            </a:r>
          </a:p>
          <a:p>
            <a:endParaRPr lang="pt-PT" sz="3600" dirty="0"/>
          </a:p>
          <a:p>
            <a:endParaRPr lang="pt-PT" sz="3600" dirty="0" smtClean="0"/>
          </a:p>
          <a:p>
            <a:endParaRPr lang="pt-PT" sz="3600" dirty="0"/>
          </a:p>
          <a:p>
            <a:endParaRPr lang="pt-PT" sz="3600" dirty="0" smtClean="0"/>
          </a:p>
          <a:p>
            <a:endParaRPr lang="pt-PT" sz="3600" dirty="0"/>
          </a:p>
          <a:p>
            <a:endParaRPr lang="pt-PT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pt-PT" b="1" dirty="0" smtClean="0"/>
              <a:t>O ALFABETO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pt-PT" dirty="0" smtClean="0"/>
              <a:t>1</a:t>
            </a:r>
            <a:r>
              <a:rPr lang="pt-PT" dirty="0"/>
              <a:t>. Assinala a posição que cada uma das novas letras ocupa em relação às outras:</a:t>
            </a:r>
          </a:p>
          <a:p>
            <a:r>
              <a:rPr lang="pt-PT" dirty="0"/>
              <a:t>A B C D E F G H I J L M N O P Q R S T U V X Z</a:t>
            </a:r>
          </a:p>
          <a:p>
            <a:r>
              <a:rPr lang="pt-PT" dirty="0"/>
              <a:t>2. Escreve o nome da cada uma das novas letras do alfabeto:</a:t>
            </a:r>
          </a:p>
          <a:p>
            <a:r>
              <a:rPr lang="pt-PT" dirty="0" smtClean="0"/>
              <a:t>K _______________</a:t>
            </a:r>
            <a:endParaRPr lang="pt-PT" dirty="0"/>
          </a:p>
          <a:p>
            <a:r>
              <a:rPr lang="pt-PT" dirty="0" smtClean="0"/>
              <a:t>W _______________</a:t>
            </a:r>
            <a:endParaRPr lang="pt-PT" dirty="0"/>
          </a:p>
          <a:p>
            <a:r>
              <a:rPr lang="pt-PT" dirty="0" smtClean="0"/>
              <a:t>Y ________________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pt-PT" b="1" dirty="0"/>
              <a:t>O uso das maiúsculas e das minúsculas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pt-PT" sz="1800" b="1" dirty="0"/>
              <a:t>Passam a escrever-se com minúscula:</a:t>
            </a:r>
          </a:p>
          <a:p>
            <a:pPr>
              <a:buNone/>
            </a:pPr>
            <a:r>
              <a:rPr lang="pt-PT" sz="1800" dirty="0"/>
              <a:t>a) Os dias da semana, dos meses e das estações do ano;</a:t>
            </a:r>
          </a:p>
          <a:p>
            <a:pPr>
              <a:buNone/>
            </a:pPr>
            <a:r>
              <a:rPr lang="pt-PT" sz="1800" dirty="0"/>
              <a:t>b) Os termos fulano, sicrano, etc.</a:t>
            </a:r>
          </a:p>
          <a:p>
            <a:pPr>
              <a:buNone/>
            </a:pPr>
            <a:r>
              <a:rPr lang="pt-PT" sz="1800" dirty="0"/>
              <a:t>c) Os pontos cardiais, exceto quando usados de forma absoluta: Norte, por norte de Portugal</a:t>
            </a:r>
            <a:r>
              <a:rPr lang="pt-PT" sz="1800" dirty="0" smtClean="0"/>
              <a:t>.</a:t>
            </a:r>
          </a:p>
          <a:p>
            <a:pPr>
              <a:buNone/>
            </a:pPr>
            <a:endParaRPr lang="pt-PT" sz="1800" b="1" dirty="0"/>
          </a:p>
          <a:p>
            <a:r>
              <a:rPr lang="pt-PT" sz="1800" b="1" dirty="0"/>
              <a:t>Escrevem-se opcionalmente com maiúscula ou minúscula:</a:t>
            </a:r>
          </a:p>
          <a:p>
            <a:pPr>
              <a:buNone/>
            </a:pPr>
            <a:r>
              <a:rPr lang="pt-PT" sz="1800" dirty="0"/>
              <a:t>a) Os títulos dos livros (sempre com a primeira letra e os nomes próprios em maiúscula…): </a:t>
            </a:r>
            <a:r>
              <a:rPr lang="pt-PT" sz="1800" i="1" dirty="0"/>
              <a:t>As pupilas do senhor </a:t>
            </a:r>
            <a:r>
              <a:rPr lang="pt-PT" sz="1800" i="1" dirty="0" smtClean="0"/>
              <a:t>reitor </a:t>
            </a:r>
            <a:r>
              <a:rPr lang="pt-PT" sz="1800" dirty="0" smtClean="0"/>
              <a:t>ou </a:t>
            </a:r>
            <a:r>
              <a:rPr lang="pt-PT" sz="1800" i="1" dirty="0"/>
              <a:t>As Pupilas do Senhor Reitor.</a:t>
            </a:r>
          </a:p>
          <a:p>
            <a:pPr>
              <a:buNone/>
            </a:pPr>
            <a:r>
              <a:rPr lang="pt-PT" sz="1800" dirty="0"/>
              <a:t>b) Os nomes das áreas do saber: português ou Português; matemática ou Matemática;</a:t>
            </a:r>
          </a:p>
          <a:p>
            <a:pPr>
              <a:buNone/>
            </a:pPr>
            <a:r>
              <a:rPr lang="pt-PT" sz="1800" dirty="0"/>
              <a:t>c) Nas formas de tratamento (</a:t>
            </a:r>
            <a:r>
              <a:rPr lang="pt-PT" sz="1800" dirty="0" err="1"/>
              <a:t>axiónimos</a:t>
            </a:r>
            <a:r>
              <a:rPr lang="pt-PT" sz="1800" dirty="0"/>
              <a:t>): senhor doutor Manuel, ou Senhor Doutor Manuel;</a:t>
            </a:r>
          </a:p>
          <a:p>
            <a:pPr>
              <a:buNone/>
            </a:pPr>
            <a:r>
              <a:rPr lang="pt-PT" sz="1800" dirty="0"/>
              <a:t>d) Nos títulos dos santos (hagiónimos): santo António, ou Santo António;</a:t>
            </a:r>
          </a:p>
          <a:p>
            <a:pPr>
              <a:buNone/>
            </a:pPr>
            <a:r>
              <a:rPr lang="pt-PT" sz="1800" dirty="0"/>
              <a:t>e) A designação dos logradouros públicos: rua da Liberdade, ou Rua da Liberdade.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	</a:t>
            </a:r>
            <a:r>
              <a:rPr lang="pt-PT" sz="2200" b="1" dirty="0" smtClean="0"/>
              <a:t>O texto que a seguir se apresenta está escrito segundo as normas ainda em vigor. Sublinha o que muda, ou pode mudar, com o novo acordo.  </a:t>
            </a:r>
            <a:r>
              <a:rPr lang="pt-PT" sz="2400" b="1" dirty="0" smtClean="0"/>
              <a:t/>
            </a:r>
            <a:br>
              <a:rPr lang="pt-PT" sz="2400" b="1" dirty="0" smtClean="0"/>
            </a:br>
            <a:r>
              <a:rPr lang="pt-PT" sz="2400" dirty="0" smtClean="0"/>
              <a:t/>
            </a:r>
            <a:br>
              <a:rPr lang="pt-PT" sz="2400" dirty="0" smtClean="0"/>
            </a:br>
            <a:endParaRPr lang="pt-PT" sz="24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>
              <a:buNone/>
            </a:pPr>
            <a:r>
              <a:rPr lang="pt-PT" dirty="0" smtClean="0"/>
              <a:t>		O </a:t>
            </a:r>
            <a:r>
              <a:rPr lang="pt-PT" dirty="0"/>
              <a:t>meu primo José costuma visitar Lisboa na Primavera, </a:t>
            </a:r>
            <a:r>
              <a:rPr lang="pt-PT" dirty="0" smtClean="0"/>
              <a:t>que começa </a:t>
            </a:r>
            <a:r>
              <a:rPr lang="pt-PT" dirty="0"/>
              <a:t>a 21 de Março. Este ano há-de vir nas férias </a:t>
            </a:r>
            <a:r>
              <a:rPr lang="pt-PT" dirty="0" smtClean="0"/>
              <a:t>da Páscoa</a:t>
            </a:r>
            <a:r>
              <a:rPr lang="pt-PT" dirty="0"/>
              <a:t>. Como adora livros, aproveita sempre para visitar </a:t>
            </a:r>
            <a:r>
              <a:rPr lang="pt-PT" dirty="0" smtClean="0"/>
              <a:t>a Biblioteca </a:t>
            </a:r>
            <a:r>
              <a:rPr lang="pt-PT" dirty="0"/>
              <a:t>da Faculdade de Letras, que fica na </a:t>
            </a:r>
            <a:r>
              <a:rPr lang="pt-PT" dirty="0" smtClean="0"/>
              <a:t>Alameda da </a:t>
            </a:r>
            <a:r>
              <a:rPr lang="pt-PT" dirty="0"/>
              <a:t>Universidade. Há-de trazer-me, como sempre, um livro. </a:t>
            </a:r>
            <a:r>
              <a:rPr lang="pt-PT" dirty="0" smtClean="0"/>
              <a:t>Na Primavera </a:t>
            </a:r>
            <a:r>
              <a:rPr lang="pt-PT" dirty="0"/>
              <a:t>passada, ofereceu-me os </a:t>
            </a:r>
            <a:r>
              <a:rPr lang="pt-PT" i="1" dirty="0"/>
              <a:t>Novos Contos </a:t>
            </a:r>
            <a:r>
              <a:rPr lang="pt-PT" i="1" dirty="0" smtClean="0"/>
              <a:t>da Montanha</a:t>
            </a:r>
            <a:r>
              <a:rPr lang="pt-PT" i="1" dirty="0"/>
              <a:t>, de Miguel Torga, que adorei.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pt-PT" sz="2400" b="1" dirty="0" smtClean="0"/>
              <a:t>ATENTA NO SEGUINTE QUADRO:</a:t>
            </a:r>
            <a:endParaRPr lang="pt-PT" sz="2400" b="1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0" y="836712"/>
          <a:ext cx="9144000" cy="6185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8603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800" b="1" dirty="0" smtClean="0"/>
                        <a:t>Prefixo in + Palavra Primitiva </a:t>
                      </a:r>
                      <a:endParaRPr lang="pt-PT" dirty="0" smtClean="0"/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b="1" dirty="0" smtClean="0"/>
                        <a:t>Resultado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b="1" dirty="0" smtClean="0"/>
                        <a:t>Conclusão</a:t>
                      </a:r>
                      <a:endParaRPr lang="pt-PT" dirty="0"/>
                    </a:p>
                  </a:txBody>
                  <a:tcPr/>
                </a:tc>
              </a:tr>
              <a:tr h="1155830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Transitável </a:t>
                      </a:r>
                    </a:p>
                    <a:p>
                      <a:r>
                        <a:rPr lang="pt-PT" b="1" i="1" dirty="0" smtClean="0"/>
                        <a:t>In + Suspeito </a:t>
                      </a:r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Intransitável </a:t>
                      </a:r>
                    </a:p>
                    <a:p>
                      <a:r>
                        <a:rPr lang="pt-PT" b="1" dirty="0" smtClean="0"/>
                        <a:t>Insuspeito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Não  há alterações no prefixo nem na palavra a</a:t>
                      </a:r>
                      <a:r>
                        <a:rPr lang="pt-PT" b="1" baseline="0" dirty="0" smtClean="0"/>
                        <a:t>      q</a:t>
                      </a:r>
                      <a:r>
                        <a:rPr lang="pt-PT" b="1" dirty="0" smtClean="0"/>
                        <a:t>ue se associa.  </a:t>
                      </a:r>
                    </a:p>
                    <a:p>
                      <a:pPr>
                        <a:buNone/>
                      </a:pPr>
                      <a:r>
                        <a:rPr lang="pt-PT" b="1" dirty="0" smtClean="0"/>
                        <a:t>                                                                                                                             </a:t>
                      </a:r>
                    </a:p>
                    <a:p>
                      <a:endParaRPr lang="pt-PT" dirty="0"/>
                    </a:p>
                  </a:txBody>
                  <a:tcPr/>
                </a:tc>
              </a:tr>
              <a:tr h="1118512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Imaginável </a:t>
                      </a:r>
                    </a:p>
                    <a:p>
                      <a:r>
                        <a:rPr lang="pt-PT" b="1" i="1" dirty="0" smtClean="0"/>
                        <a:t>In + Hábil </a:t>
                      </a:r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 </a:t>
                      </a:r>
                      <a:r>
                        <a:rPr lang="pt-PT" b="1" dirty="0" smtClean="0"/>
                        <a:t>Inimaginável </a:t>
                      </a:r>
                      <a:r>
                        <a:rPr lang="pt-PT" b="1" i="1" dirty="0" smtClean="0"/>
                        <a:t> </a:t>
                      </a:r>
                    </a:p>
                    <a:p>
                      <a:r>
                        <a:rPr lang="pt-PT" b="1" i="1" dirty="0" smtClean="0"/>
                        <a:t>Inábil</a:t>
                      </a:r>
                      <a:endParaRPr lang="pt-PT" b="1" dirty="0" smtClean="0"/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nas palavras com </a:t>
                      </a:r>
                      <a:r>
                        <a:rPr lang="pt-PT" b="1" u="sng" dirty="0" smtClean="0"/>
                        <a:t>h</a:t>
                      </a:r>
                      <a:r>
                        <a:rPr lang="pt-PT" b="1" dirty="0" smtClean="0"/>
                        <a:t>, o </a:t>
                      </a:r>
                      <a:r>
                        <a:rPr lang="pt-PT" b="1" u="sng" dirty="0" smtClean="0"/>
                        <a:t>n</a:t>
                      </a:r>
                      <a:r>
                        <a:rPr lang="pt-PT" b="1" dirty="0" smtClean="0"/>
                        <a:t> do prefixo in- mantém-se, mas desaparece o </a:t>
                      </a:r>
                      <a:r>
                        <a:rPr lang="pt-PT" b="1" u="sng" dirty="0" smtClean="0"/>
                        <a:t>h</a:t>
                      </a:r>
                      <a:r>
                        <a:rPr lang="pt-PT" b="1" u="none" dirty="0" smtClean="0"/>
                        <a:t>.</a:t>
                      </a:r>
                      <a:endParaRPr lang="pt-PT" dirty="0"/>
                    </a:p>
                  </a:txBody>
                  <a:tcPr/>
                </a:tc>
              </a:tr>
              <a:tr h="860394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Perdoável </a:t>
                      </a:r>
                    </a:p>
                    <a:p>
                      <a:r>
                        <a:rPr lang="pt-PT" b="1" i="1" dirty="0" smtClean="0"/>
                        <a:t>In + Batível </a:t>
                      </a:r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Imperdoável</a:t>
                      </a:r>
                    </a:p>
                    <a:p>
                      <a:r>
                        <a:rPr lang="pt-PT" b="1" dirty="0" smtClean="0"/>
                        <a:t>Imbatível</a:t>
                      </a:r>
                      <a:endParaRPr lang="pt-P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antes de </a:t>
                      </a:r>
                      <a:r>
                        <a:rPr lang="pt-PT" b="1" u="sng" dirty="0" smtClean="0"/>
                        <a:t>b</a:t>
                      </a:r>
                      <a:r>
                        <a:rPr lang="pt-PT" b="1" dirty="0" smtClean="0"/>
                        <a:t> ou </a:t>
                      </a:r>
                      <a:r>
                        <a:rPr lang="pt-PT" b="1" u="sng" dirty="0" smtClean="0"/>
                        <a:t>p</a:t>
                      </a:r>
                      <a:r>
                        <a:rPr lang="pt-PT" b="1" dirty="0" smtClean="0"/>
                        <a:t> escreve-se </a:t>
                      </a:r>
                      <a:r>
                        <a:rPr lang="pt-PT" b="1" u="sng" dirty="0" smtClean="0"/>
                        <a:t>m</a:t>
                      </a:r>
                      <a:r>
                        <a:rPr lang="pt-PT" b="1" dirty="0" smtClean="0"/>
                        <a:t>.</a:t>
                      </a:r>
                      <a:endParaRPr lang="pt-PT" dirty="0"/>
                    </a:p>
                  </a:txBody>
                  <a:tcPr/>
                </a:tc>
              </a:tr>
              <a:tr h="860394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Real </a:t>
                      </a:r>
                    </a:p>
                    <a:p>
                      <a:r>
                        <a:rPr lang="pt-PT" b="1" i="1" dirty="0" smtClean="0"/>
                        <a:t>In + Legal </a:t>
                      </a:r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Irreal</a:t>
                      </a:r>
                    </a:p>
                    <a:p>
                      <a:r>
                        <a:rPr lang="pt-PT" b="1" dirty="0" smtClean="0"/>
                        <a:t>Ilegal</a:t>
                      </a:r>
                      <a:endParaRPr lang="pt-P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antes de </a:t>
                      </a:r>
                      <a:r>
                        <a:rPr lang="pt-PT" b="1" u="sng" dirty="0" smtClean="0"/>
                        <a:t>r</a:t>
                      </a:r>
                      <a:r>
                        <a:rPr lang="pt-PT" b="1" dirty="0" smtClean="0"/>
                        <a:t>, o </a:t>
                      </a:r>
                      <a:r>
                        <a:rPr lang="pt-PT" b="1" u="sng" dirty="0" smtClean="0"/>
                        <a:t>n</a:t>
                      </a:r>
                      <a:r>
                        <a:rPr lang="pt-PT" b="1" dirty="0" smtClean="0"/>
                        <a:t> do prefixo </a:t>
                      </a:r>
                      <a:r>
                        <a:rPr lang="pt-PT" b="1" u="sng" dirty="0" smtClean="0"/>
                        <a:t>in</a:t>
                      </a:r>
                      <a:r>
                        <a:rPr lang="pt-PT" b="1" dirty="0" smtClean="0"/>
                        <a:t>-, transforma-se em </a:t>
                      </a:r>
                      <a:r>
                        <a:rPr lang="pt-PT" b="1" u="sng" dirty="0" smtClean="0"/>
                        <a:t>r.</a:t>
                      </a:r>
                      <a:endParaRPr lang="pt-PT" u="sng" dirty="0"/>
                    </a:p>
                  </a:txBody>
                  <a:tcPr/>
                </a:tc>
              </a:tr>
              <a:tr h="860394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Mobilizar </a:t>
                      </a:r>
                    </a:p>
                    <a:p>
                      <a:r>
                        <a:rPr lang="pt-PT" b="1" i="1" dirty="0" smtClean="0"/>
                        <a:t>In + Negável </a:t>
                      </a:r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Imobilizar</a:t>
                      </a:r>
                    </a:p>
                    <a:p>
                      <a:r>
                        <a:rPr lang="pt-PT" b="1" dirty="0" smtClean="0"/>
                        <a:t>Inegável</a:t>
                      </a:r>
                      <a:endParaRPr lang="pt-P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antes de </a:t>
                      </a:r>
                      <a:r>
                        <a:rPr lang="pt-PT" b="1" u="sng" dirty="0" smtClean="0"/>
                        <a:t>m</a:t>
                      </a:r>
                      <a:r>
                        <a:rPr lang="pt-PT" b="1" dirty="0" smtClean="0"/>
                        <a:t>, </a:t>
                      </a:r>
                      <a:r>
                        <a:rPr lang="pt-PT" b="1" u="sng" dirty="0" smtClean="0"/>
                        <a:t>n</a:t>
                      </a:r>
                      <a:r>
                        <a:rPr lang="pt-PT" b="1" dirty="0" smtClean="0"/>
                        <a:t> ou </a:t>
                      </a:r>
                      <a:r>
                        <a:rPr lang="pt-PT" b="1" u="sng" dirty="0" smtClean="0"/>
                        <a:t>l</a:t>
                      </a:r>
                      <a:r>
                        <a:rPr lang="pt-PT" b="1" dirty="0" smtClean="0"/>
                        <a:t>, o </a:t>
                      </a:r>
                      <a:r>
                        <a:rPr lang="pt-PT" b="1" u="sng" dirty="0" smtClean="0"/>
                        <a:t>n</a:t>
                      </a:r>
                      <a:r>
                        <a:rPr lang="pt-PT" b="1" dirty="0" smtClean="0"/>
                        <a:t> do prefixo </a:t>
                      </a:r>
                      <a:r>
                        <a:rPr lang="pt-PT" b="1" u="sng" dirty="0" smtClean="0"/>
                        <a:t>in-</a:t>
                      </a:r>
                      <a:r>
                        <a:rPr lang="pt-PT" b="1" dirty="0" smtClean="0"/>
                        <a:t>, desaparece.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904</Words>
  <Application>Microsoft Office PowerPoint</Application>
  <PresentationFormat>Apresentação no Ecrã (4:3)</PresentationFormat>
  <Paragraphs>260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22</vt:i4>
      </vt:variant>
    </vt:vector>
  </HeadingPairs>
  <TitlesOfParts>
    <vt:vector size="23" baseType="lpstr">
      <vt:lpstr>Tema do Office</vt:lpstr>
      <vt:lpstr>Diapositivo 1</vt:lpstr>
      <vt:lpstr>ATIVIDADES</vt:lpstr>
      <vt:lpstr>Diapositivo 3</vt:lpstr>
      <vt:lpstr>Diapositivo 4</vt:lpstr>
      <vt:lpstr>Diapositivo 5</vt:lpstr>
      <vt:lpstr>O ALFABETO</vt:lpstr>
      <vt:lpstr>O uso das maiúsculas e das minúsculas</vt:lpstr>
      <vt:lpstr>   O texto que a seguir se apresenta está escrito segundo as normas ainda em vigor. Sublinha o que muda, ou pode mudar, com o novo acordo.    </vt:lpstr>
      <vt:lpstr>ATENTA NO SEGUINTE QUADRO:</vt:lpstr>
      <vt:lpstr>Diapositivo 10</vt:lpstr>
      <vt:lpstr>Escreve as palavras que se seguem, aplicando a regra “O que não se ouve não se escreve”:</vt:lpstr>
      <vt:lpstr>Diapositivo 12</vt:lpstr>
      <vt:lpstr>A ACENTUAÇÃO</vt:lpstr>
      <vt:lpstr>A ACENTUAÇÃO</vt:lpstr>
      <vt:lpstr>A ACENTUAÇÃO</vt:lpstr>
      <vt:lpstr>Indica as palavras que estão certas, segundo o novo acordo ortográfico:</vt:lpstr>
      <vt:lpstr>Acentua o texto seguinte, tendo em conta as normas do acordo:</vt:lpstr>
      <vt:lpstr>O HÍFEN</vt:lpstr>
      <vt:lpstr>O HÍFEN</vt:lpstr>
      <vt:lpstr>O HÍFEN</vt:lpstr>
      <vt:lpstr>Indica as palavras que não estão adequadas ao novo acordo:</vt:lpstr>
      <vt:lpstr>As palavras a negrito foram corrigidas: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Lúcia Vaz Pedro</dc:creator>
  <cp:lastModifiedBy>paula</cp:lastModifiedBy>
  <cp:revision>18</cp:revision>
  <dcterms:created xsi:type="dcterms:W3CDTF">2011-01-21T20:31:07Z</dcterms:created>
  <dcterms:modified xsi:type="dcterms:W3CDTF">2012-07-01T10:33:49Z</dcterms:modified>
</cp:coreProperties>
</file>